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EDD3-6EE8-497F-8D06-3EAA3D8D2C26}" type="datetimeFigureOut">
              <a:rPr lang="da-DK" smtClean="0"/>
              <a:t>23-04-2023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FA56B-9891-40E4-A298-820161FC03D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5251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EDD3-6EE8-497F-8D06-3EAA3D8D2C26}" type="datetimeFigureOut">
              <a:rPr lang="da-DK" smtClean="0"/>
              <a:t>23-04-2023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FA56B-9891-40E4-A298-820161FC03D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4019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EDD3-6EE8-497F-8D06-3EAA3D8D2C26}" type="datetimeFigureOut">
              <a:rPr lang="da-DK" smtClean="0"/>
              <a:t>23-04-2023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FA56B-9891-40E4-A298-820161FC03D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7945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EDD3-6EE8-497F-8D06-3EAA3D8D2C26}" type="datetimeFigureOut">
              <a:rPr lang="da-DK" smtClean="0"/>
              <a:t>23-04-2023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FA56B-9891-40E4-A298-820161FC03D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371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EDD3-6EE8-497F-8D06-3EAA3D8D2C26}" type="datetimeFigureOut">
              <a:rPr lang="da-DK" smtClean="0"/>
              <a:t>23-04-2023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FA56B-9891-40E4-A298-820161FC03D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99308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EDD3-6EE8-497F-8D06-3EAA3D8D2C26}" type="datetimeFigureOut">
              <a:rPr lang="da-DK" smtClean="0"/>
              <a:t>23-04-2023</a:t>
            </a:fld>
            <a:endParaRPr lang="da-D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FA56B-9891-40E4-A298-820161FC03D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1132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EDD3-6EE8-497F-8D06-3EAA3D8D2C26}" type="datetimeFigureOut">
              <a:rPr lang="da-DK" smtClean="0"/>
              <a:t>23-04-2023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FA56B-9891-40E4-A298-820161FC03DD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57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EDD3-6EE8-497F-8D06-3EAA3D8D2C26}" type="datetimeFigureOut">
              <a:rPr lang="da-DK" smtClean="0"/>
              <a:t>23-04-2023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FA56B-9891-40E4-A298-820161FC03D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967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EDD3-6EE8-497F-8D06-3EAA3D8D2C26}" type="datetimeFigureOut">
              <a:rPr lang="da-DK" smtClean="0"/>
              <a:t>23-04-2023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FA56B-9891-40E4-A298-820161FC03D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9155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EDD3-6EE8-497F-8D06-3EAA3D8D2C26}" type="datetimeFigureOut">
              <a:rPr lang="da-DK" smtClean="0"/>
              <a:t>23-04-2023</a:t>
            </a:fld>
            <a:endParaRPr lang="da-DK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da-DK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FA56B-9891-40E4-A298-820161FC03D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59449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6B58EDD3-6EE8-497F-8D06-3EAA3D8D2C26}" type="datetimeFigureOut">
              <a:rPr lang="da-DK" smtClean="0"/>
              <a:t>23-04-2023</a:t>
            </a:fld>
            <a:endParaRPr lang="da-D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da-D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FA56B-9891-40E4-A298-820161FC03D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2475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B58EDD3-6EE8-497F-8D06-3EAA3D8D2C26}" type="datetimeFigureOut">
              <a:rPr lang="da-DK" smtClean="0"/>
              <a:t>23-04-2023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3DFA56B-9891-40E4-A298-820161FC03D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561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2B4865-2545-20BA-F62E-6C24CD8B6C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Følsomhedsberegninger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9FBC43E-D5FF-EA45-1702-35017B2019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Kim Frederiksens tal 13.04.2023 i overskrifter</a:t>
            </a:r>
          </a:p>
        </p:txBody>
      </p:sp>
    </p:spTree>
    <p:extLst>
      <p:ext uri="{BB962C8B-B14F-4D97-AF65-F5344CB8AC3E}">
        <p14:creationId xmlns:p14="http://schemas.microsoft.com/office/powerpoint/2010/main" val="1340636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745516-14C1-BD9F-1A64-7CFA5303F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Forudsætninger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C338B97-9D5C-5610-1507-23056B384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Standardhus 130 m2 osv.</a:t>
            </a:r>
          </a:p>
          <a:p>
            <a:r>
              <a:rPr lang="da-DK" dirty="0"/>
              <a:t>Projektforslaget er udgangspunkt</a:t>
            </a:r>
          </a:p>
          <a:p>
            <a:r>
              <a:rPr lang="da-DK" dirty="0"/>
              <a:t>Priserne er ikke endelige, men baseret på overstående udgangspunkt</a:t>
            </a:r>
          </a:p>
          <a:p>
            <a:r>
              <a:rPr lang="da-DK" dirty="0"/>
              <a:t>Standardhus inkl. leje af unit = forventet årlig pris 20.979,38, inkl. moms.</a:t>
            </a:r>
            <a:br>
              <a:rPr lang="da-DK" dirty="0"/>
            </a:br>
            <a:r>
              <a:rPr lang="da-DK" dirty="0"/>
              <a:t>(i beregningerne sat til 20.980,- </a:t>
            </a:r>
            <a:r>
              <a:rPr lang="da-DK" dirty="0" err="1"/>
              <a:t>kr</a:t>
            </a:r>
            <a:r>
              <a:rPr lang="da-DK" dirty="0"/>
              <a:t> for nemheds skyld).</a:t>
            </a:r>
          </a:p>
          <a:p>
            <a:r>
              <a:rPr lang="da-DK" dirty="0"/>
              <a:t>Alle priser er inkl. moms.</a:t>
            </a:r>
          </a:p>
        </p:txBody>
      </p:sp>
    </p:spTree>
    <p:extLst>
      <p:ext uri="{BB962C8B-B14F-4D97-AF65-F5344CB8AC3E}">
        <p14:creationId xmlns:p14="http://schemas.microsoft.com/office/powerpoint/2010/main" val="3800905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DC8A34-81AD-B7BA-6EA8-39A63F4A2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rentefølsomhed</a:t>
            </a: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24012440-EF9E-CFAB-D2BE-3A8AD585E5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471926"/>
              </p:ext>
            </p:extLst>
          </p:nvPr>
        </p:nvGraphicFramePr>
        <p:xfrm>
          <a:off x="2230438" y="2638425"/>
          <a:ext cx="7731123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77041">
                  <a:extLst>
                    <a:ext uri="{9D8B030D-6E8A-4147-A177-3AD203B41FA5}">
                      <a16:colId xmlns:a16="http://schemas.microsoft.com/office/drawing/2014/main" val="717253910"/>
                    </a:ext>
                  </a:extLst>
                </a:gridCol>
                <a:gridCol w="2577041">
                  <a:extLst>
                    <a:ext uri="{9D8B030D-6E8A-4147-A177-3AD203B41FA5}">
                      <a16:colId xmlns:a16="http://schemas.microsoft.com/office/drawing/2014/main" val="510231888"/>
                    </a:ext>
                  </a:extLst>
                </a:gridCol>
                <a:gridCol w="2577041">
                  <a:extLst>
                    <a:ext uri="{9D8B030D-6E8A-4147-A177-3AD203B41FA5}">
                      <a16:colId xmlns:a16="http://schemas.microsoft.com/office/drawing/2014/main" val="2167849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Emne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Varmepris </a:t>
                      </a:r>
                      <a:r>
                        <a:rPr lang="da-DK" dirty="0" err="1"/>
                        <a:t>kr</a:t>
                      </a:r>
                      <a:r>
                        <a:rPr lang="da-DK" dirty="0"/>
                        <a:t>/år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Varmepris </a:t>
                      </a:r>
                      <a:r>
                        <a:rPr lang="da-DK" dirty="0" err="1"/>
                        <a:t>kr</a:t>
                      </a:r>
                      <a:r>
                        <a:rPr lang="da-DK" dirty="0"/>
                        <a:t>/måned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00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Grundpris (Rente 3,3 %)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20.980,-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1.748,-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230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Rente stiger </a:t>
                      </a:r>
                      <a:r>
                        <a:rPr lang="da-DK"/>
                        <a:t>til 4,3 </a:t>
                      </a:r>
                      <a:r>
                        <a:rPr lang="da-DK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22.412,-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1.867,-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125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Renten falder til 2,3 %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19.595,-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1.632,-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278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65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83D1A1-D59B-138A-1077-C17FFFDE9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Anlægsomkostningerne</a:t>
            </a:r>
            <a:br>
              <a:rPr lang="da-DK" dirty="0"/>
            </a:br>
            <a:r>
              <a:rPr lang="da-DK" sz="1600" dirty="0"/>
              <a:t>(Investering på ca. 85. </a:t>
            </a:r>
            <a:r>
              <a:rPr lang="da-DK" sz="1600" dirty="0" err="1"/>
              <a:t>mill</a:t>
            </a:r>
            <a:r>
              <a:rPr lang="da-DK" sz="1600" dirty="0"/>
              <a:t>. </a:t>
            </a:r>
            <a:r>
              <a:rPr lang="da-DK" sz="1600" dirty="0" err="1"/>
              <a:t>kr</a:t>
            </a:r>
            <a:r>
              <a:rPr lang="da-DK" sz="1600" dirty="0"/>
              <a:t>)</a:t>
            </a: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87FAB84A-C3A6-B5D5-5FC7-1D5D22C01F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6487287"/>
              </p:ext>
            </p:extLst>
          </p:nvPr>
        </p:nvGraphicFramePr>
        <p:xfrm>
          <a:off x="2230438" y="2638425"/>
          <a:ext cx="7731123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77041">
                  <a:extLst>
                    <a:ext uri="{9D8B030D-6E8A-4147-A177-3AD203B41FA5}">
                      <a16:colId xmlns:a16="http://schemas.microsoft.com/office/drawing/2014/main" val="1150617804"/>
                    </a:ext>
                  </a:extLst>
                </a:gridCol>
                <a:gridCol w="2577041">
                  <a:extLst>
                    <a:ext uri="{9D8B030D-6E8A-4147-A177-3AD203B41FA5}">
                      <a16:colId xmlns:a16="http://schemas.microsoft.com/office/drawing/2014/main" val="2686540775"/>
                    </a:ext>
                  </a:extLst>
                </a:gridCol>
                <a:gridCol w="2577041">
                  <a:extLst>
                    <a:ext uri="{9D8B030D-6E8A-4147-A177-3AD203B41FA5}">
                      <a16:colId xmlns:a16="http://schemas.microsoft.com/office/drawing/2014/main" val="30210448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Emne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Varmepris </a:t>
                      </a:r>
                      <a:r>
                        <a:rPr lang="da-DK" dirty="0" err="1"/>
                        <a:t>kr</a:t>
                      </a:r>
                      <a:r>
                        <a:rPr lang="da-DK" dirty="0"/>
                        <a:t>/år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Varmepris </a:t>
                      </a:r>
                      <a:r>
                        <a:rPr lang="da-DK" dirty="0" err="1"/>
                        <a:t>kr</a:t>
                      </a:r>
                      <a:r>
                        <a:rPr lang="da-DK" dirty="0"/>
                        <a:t>/måned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399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Grundpris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20.980,-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1.748,-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713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+ 10% i investeringen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21.695,-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1.807,-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162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- 10 % i investeringen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20.265,-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1.688,-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6377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6949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BAA057-745B-52CE-A99E-5FCED747F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Varmeprisen stiger/falder</a:t>
            </a:r>
            <a:br>
              <a:rPr lang="da-DK" dirty="0"/>
            </a:br>
            <a:r>
              <a:rPr lang="da-DK" sz="1600" dirty="0"/>
              <a:t>(325,- </a:t>
            </a:r>
            <a:r>
              <a:rPr lang="da-DK" sz="1600" dirty="0" err="1"/>
              <a:t>kr</a:t>
            </a:r>
            <a:r>
              <a:rPr lang="da-DK" sz="1600" dirty="0"/>
              <a:t>/mvh)</a:t>
            </a: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BC561B0A-BF3C-48AB-ADE1-330EE7C109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0855897"/>
              </p:ext>
            </p:extLst>
          </p:nvPr>
        </p:nvGraphicFramePr>
        <p:xfrm>
          <a:off x="2230438" y="2638425"/>
          <a:ext cx="7731123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77041">
                  <a:extLst>
                    <a:ext uri="{9D8B030D-6E8A-4147-A177-3AD203B41FA5}">
                      <a16:colId xmlns:a16="http://schemas.microsoft.com/office/drawing/2014/main" val="2992460010"/>
                    </a:ext>
                  </a:extLst>
                </a:gridCol>
                <a:gridCol w="2577041">
                  <a:extLst>
                    <a:ext uri="{9D8B030D-6E8A-4147-A177-3AD203B41FA5}">
                      <a16:colId xmlns:a16="http://schemas.microsoft.com/office/drawing/2014/main" val="3470544476"/>
                    </a:ext>
                  </a:extLst>
                </a:gridCol>
                <a:gridCol w="2577041">
                  <a:extLst>
                    <a:ext uri="{9D8B030D-6E8A-4147-A177-3AD203B41FA5}">
                      <a16:colId xmlns:a16="http://schemas.microsoft.com/office/drawing/2014/main" val="17582060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Emne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Varmepris </a:t>
                      </a:r>
                      <a:r>
                        <a:rPr lang="da-DK" dirty="0" err="1"/>
                        <a:t>kr</a:t>
                      </a:r>
                      <a:r>
                        <a:rPr lang="da-DK" dirty="0"/>
                        <a:t>/år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Varmepris </a:t>
                      </a:r>
                      <a:r>
                        <a:rPr lang="da-DK" dirty="0" err="1"/>
                        <a:t>kr</a:t>
                      </a:r>
                      <a:r>
                        <a:rPr lang="da-DK" dirty="0"/>
                        <a:t>/måned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768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Grundpris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20.980,-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1.748,-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508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+ 10 %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21.844,-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1.820,-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260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- 10 %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20.115,-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1.676,-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3893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933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8184A3-96E1-76A7-E758-986F98CDD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Ingen tilskud fra fjernvarmepulje</a:t>
            </a: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9A9B38DE-41E9-2EA9-50AD-E200455CCB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3306056"/>
              </p:ext>
            </p:extLst>
          </p:nvPr>
        </p:nvGraphicFramePr>
        <p:xfrm>
          <a:off x="2230438" y="2638425"/>
          <a:ext cx="7731123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77041">
                  <a:extLst>
                    <a:ext uri="{9D8B030D-6E8A-4147-A177-3AD203B41FA5}">
                      <a16:colId xmlns:a16="http://schemas.microsoft.com/office/drawing/2014/main" val="2514543984"/>
                    </a:ext>
                  </a:extLst>
                </a:gridCol>
                <a:gridCol w="2577041">
                  <a:extLst>
                    <a:ext uri="{9D8B030D-6E8A-4147-A177-3AD203B41FA5}">
                      <a16:colId xmlns:a16="http://schemas.microsoft.com/office/drawing/2014/main" val="1824259995"/>
                    </a:ext>
                  </a:extLst>
                </a:gridCol>
                <a:gridCol w="2577041">
                  <a:extLst>
                    <a:ext uri="{9D8B030D-6E8A-4147-A177-3AD203B41FA5}">
                      <a16:colId xmlns:a16="http://schemas.microsoft.com/office/drawing/2014/main" val="12706449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Emne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Varmepris </a:t>
                      </a:r>
                      <a:r>
                        <a:rPr lang="da-DK" dirty="0" err="1"/>
                        <a:t>kr</a:t>
                      </a:r>
                      <a:r>
                        <a:rPr lang="da-DK" dirty="0"/>
                        <a:t>/år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Varmepris </a:t>
                      </a:r>
                      <a:r>
                        <a:rPr lang="da-DK" dirty="0" err="1"/>
                        <a:t>kr</a:t>
                      </a:r>
                      <a:r>
                        <a:rPr lang="da-DK" dirty="0"/>
                        <a:t>/måned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590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Grundpris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20.980,-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1.748,-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023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Ingen tilskud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21.748,-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1.812,-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009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336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248D71-045C-CC05-7E66-58F0EAAB7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Alt går galt</a:t>
            </a:r>
            <a:br>
              <a:rPr lang="da-DK" dirty="0"/>
            </a:br>
            <a:r>
              <a:rPr lang="da-DK" sz="1600" dirty="0"/>
              <a:t>(den perfekte storm)</a:t>
            </a: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BE0593B8-05E4-D6EE-A28B-9C18C5D003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292697"/>
              </p:ext>
            </p:extLst>
          </p:nvPr>
        </p:nvGraphicFramePr>
        <p:xfrm>
          <a:off x="2230438" y="2638425"/>
          <a:ext cx="7731123" cy="1930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77041">
                  <a:extLst>
                    <a:ext uri="{9D8B030D-6E8A-4147-A177-3AD203B41FA5}">
                      <a16:colId xmlns:a16="http://schemas.microsoft.com/office/drawing/2014/main" val="1321064661"/>
                    </a:ext>
                  </a:extLst>
                </a:gridCol>
                <a:gridCol w="2577041">
                  <a:extLst>
                    <a:ext uri="{9D8B030D-6E8A-4147-A177-3AD203B41FA5}">
                      <a16:colId xmlns:a16="http://schemas.microsoft.com/office/drawing/2014/main" val="2307426883"/>
                    </a:ext>
                  </a:extLst>
                </a:gridCol>
                <a:gridCol w="2577041">
                  <a:extLst>
                    <a:ext uri="{9D8B030D-6E8A-4147-A177-3AD203B41FA5}">
                      <a16:colId xmlns:a16="http://schemas.microsoft.com/office/drawing/2014/main" val="3265768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Emne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Varmepris </a:t>
                      </a:r>
                      <a:r>
                        <a:rPr lang="da-DK" dirty="0" err="1"/>
                        <a:t>kr</a:t>
                      </a:r>
                      <a:r>
                        <a:rPr lang="da-DK" dirty="0"/>
                        <a:t>/år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Varmepris </a:t>
                      </a:r>
                      <a:r>
                        <a:rPr lang="da-DK" dirty="0" err="1"/>
                        <a:t>kr</a:t>
                      </a:r>
                      <a:r>
                        <a:rPr lang="da-DK" dirty="0"/>
                        <a:t>/måned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370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Grundpris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20.980,-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1.748,-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800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Renten stiger 3,3 – 4,3), Investeringen stiger 10 %,</a:t>
                      </a:r>
                      <a:br>
                        <a:rPr lang="da-DK" dirty="0"/>
                      </a:br>
                      <a:r>
                        <a:rPr lang="da-DK" dirty="0"/>
                        <a:t>Varmen stiger 10 %,</a:t>
                      </a:r>
                      <a:br>
                        <a:rPr lang="da-DK" dirty="0"/>
                      </a:br>
                      <a:r>
                        <a:rPr lang="da-DK" dirty="0"/>
                        <a:t>Ingen tilskud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24.760,-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2.063,-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75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191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717C73-BA5B-96DD-139E-484F0CCC4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Alt går godt</a:t>
            </a: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20BE8166-A89F-FAE4-7E68-AD402F74E9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481296"/>
              </p:ext>
            </p:extLst>
          </p:nvPr>
        </p:nvGraphicFramePr>
        <p:xfrm>
          <a:off x="2230438" y="2638425"/>
          <a:ext cx="7731123" cy="275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77041">
                  <a:extLst>
                    <a:ext uri="{9D8B030D-6E8A-4147-A177-3AD203B41FA5}">
                      <a16:colId xmlns:a16="http://schemas.microsoft.com/office/drawing/2014/main" val="3540622622"/>
                    </a:ext>
                  </a:extLst>
                </a:gridCol>
                <a:gridCol w="2577041">
                  <a:extLst>
                    <a:ext uri="{9D8B030D-6E8A-4147-A177-3AD203B41FA5}">
                      <a16:colId xmlns:a16="http://schemas.microsoft.com/office/drawing/2014/main" val="211066958"/>
                    </a:ext>
                  </a:extLst>
                </a:gridCol>
                <a:gridCol w="2577041">
                  <a:extLst>
                    <a:ext uri="{9D8B030D-6E8A-4147-A177-3AD203B41FA5}">
                      <a16:colId xmlns:a16="http://schemas.microsoft.com/office/drawing/2014/main" val="29922660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Emne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Varmepris </a:t>
                      </a:r>
                      <a:r>
                        <a:rPr lang="da-DK" dirty="0" err="1"/>
                        <a:t>kr</a:t>
                      </a:r>
                      <a:r>
                        <a:rPr lang="da-DK" dirty="0"/>
                        <a:t>/år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Varmepris </a:t>
                      </a:r>
                      <a:r>
                        <a:rPr lang="da-DK" dirty="0" err="1"/>
                        <a:t>kr</a:t>
                      </a:r>
                      <a:r>
                        <a:rPr lang="da-DK" dirty="0"/>
                        <a:t>/måned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688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Grundpris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20.980,-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1.748,-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3080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Renten falder 3,3 – 2,3 %,</a:t>
                      </a:r>
                      <a:br>
                        <a:rPr lang="da-DK" dirty="0"/>
                      </a:br>
                      <a:r>
                        <a:rPr lang="da-DK" dirty="0"/>
                        <a:t>Investeringen bliver 10 % billigere,</a:t>
                      </a:r>
                      <a:br>
                        <a:rPr lang="da-DK" dirty="0"/>
                      </a:br>
                      <a:r>
                        <a:rPr lang="da-DK" dirty="0"/>
                        <a:t>Varmen bliver 10 % billigere</a:t>
                      </a:r>
                      <a:br>
                        <a:rPr lang="da-DK" dirty="0"/>
                      </a:br>
                      <a:r>
                        <a:rPr lang="da-DK" dirty="0"/>
                        <a:t>Tilskud fra fjernvarme puljen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17.930,-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1.494,-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776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280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07D285-6A2A-BB3F-974D-078A6A1C1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Konklusionen	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5088D29-7386-D2ED-22B5-EBBB53F28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Går det hele galt koster det 24.760,- </a:t>
            </a:r>
            <a:r>
              <a:rPr lang="da-DK" dirty="0" err="1"/>
              <a:t>kr</a:t>
            </a:r>
            <a:r>
              <a:rPr lang="da-DK" dirty="0"/>
              <a:t>/år</a:t>
            </a:r>
          </a:p>
          <a:p>
            <a:r>
              <a:rPr lang="da-DK" dirty="0"/>
              <a:t>Går det hele bare godt koster det 17.930,- </a:t>
            </a:r>
            <a:r>
              <a:rPr lang="da-DK" dirty="0" err="1"/>
              <a:t>kr</a:t>
            </a:r>
            <a:r>
              <a:rPr lang="da-DK" dirty="0"/>
              <a:t>/år</a:t>
            </a:r>
          </a:p>
          <a:p>
            <a:r>
              <a:rPr lang="da-DK" dirty="0"/>
              <a:t>Forskellen er altså = 6.830,-kr/år og 569,- </a:t>
            </a:r>
            <a:r>
              <a:rPr lang="da-DK" dirty="0" err="1"/>
              <a:t>kr</a:t>
            </a:r>
            <a:r>
              <a:rPr lang="da-DK" dirty="0"/>
              <a:t>/måned.</a:t>
            </a:r>
          </a:p>
        </p:txBody>
      </p:sp>
    </p:spTree>
    <p:extLst>
      <p:ext uri="{BB962C8B-B14F-4D97-AF65-F5344CB8AC3E}">
        <p14:creationId xmlns:p14="http://schemas.microsoft.com/office/powerpoint/2010/main" val="1567706585"/>
      </p:ext>
    </p:extLst>
  </p:cSld>
  <p:clrMapOvr>
    <a:masterClrMapping/>
  </p:clrMapOvr>
</p:sld>
</file>

<file path=ppt/theme/theme1.xml><?xml version="1.0" encoding="utf-8"?>
<a:theme xmlns:a="http://schemas.openxmlformats.org/drawingml/2006/main" name="Pakke">
  <a:themeElements>
    <a:clrScheme name="Pakk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k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k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TM10001115[[fn=Pakke]]</Template>
  <TotalTime>41</TotalTime>
  <Words>339</Words>
  <Application>Microsoft Office PowerPoint</Application>
  <PresentationFormat>Widescreen</PresentationFormat>
  <Paragraphs>81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Pakke</vt:lpstr>
      <vt:lpstr>Følsomhedsberegninger</vt:lpstr>
      <vt:lpstr>Forudsætninger</vt:lpstr>
      <vt:lpstr>rentefølsomhed</vt:lpstr>
      <vt:lpstr>Anlægsomkostningerne (Investering på ca. 85. mill. kr)</vt:lpstr>
      <vt:lpstr>Varmeprisen stiger/falder (325,- kr/mvh)</vt:lpstr>
      <vt:lpstr>Ingen tilskud fra fjernvarmepulje</vt:lpstr>
      <vt:lpstr>Alt går galt (den perfekte storm)</vt:lpstr>
      <vt:lpstr>Alt går godt</vt:lpstr>
      <vt:lpstr>Konklusionen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Følsomhedsberegninger</dc:title>
  <dc:creator>Christian Feder</dc:creator>
  <cp:lastModifiedBy>hanna elkjær</cp:lastModifiedBy>
  <cp:revision>2</cp:revision>
  <dcterms:created xsi:type="dcterms:W3CDTF">2023-04-15T11:30:13Z</dcterms:created>
  <dcterms:modified xsi:type="dcterms:W3CDTF">2023-04-23T07:52:14Z</dcterms:modified>
</cp:coreProperties>
</file>